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63728"/>
    <a:srgbClr val="BF7F5F"/>
    <a:srgbClr val="ED7D3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9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1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8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49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19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3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4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29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07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78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5166-1F0A-4AE8-881B-FABCBCBB4AA3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1BAB-86EF-44D0-A223-59B1C4CCC0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31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793" y="-529852"/>
            <a:ext cx="7254815" cy="1043585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23133" y="1193541"/>
            <a:ext cx="6309705" cy="2308324"/>
          </a:xfrm>
          <a:prstGeom prst="rect">
            <a:avLst/>
          </a:prstGeom>
          <a:solidFill>
            <a:srgbClr val="F63728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日本子ども健康科学会</a:t>
            </a:r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学術大会　</a:t>
            </a:r>
            <a:r>
              <a:rPr lang="en-US" altLang="ja-JP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</a:t>
            </a:r>
            <a:r>
              <a:rPr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奈良</a:t>
            </a:r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6097" y="2888907"/>
            <a:ext cx="6067269" cy="46165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テーマ　　　子どもをまもるネットワーク</a:t>
            </a:r>
            <a:endParaRPr lang="en-US" altLang="ja-JP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128" y="4963225"/>
            <a:ext cx="1190872" cy="1090653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 rot="19794480">
            <a:off x="546728" y="322173"/>
            <a:ext cx="1302589" cy="672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第</a:t>
            </a:r>
            <a:r>
              <a:rPr kumimoji="1" lang="en-US" altLang="ja-JP" sz="2800" dirty="0">
                <a:solidFill>
                  <a:schemeClr val="tx1"/>
                </a:solidFill>
              </a:rPr>
              <a:t>19</a:t>
            </a:r>
            <a:r>
              <a:rPr kumimoji="1" lang="ja-JP" altLang="en-US" sz="2800" dirty="0">
                <a:solidFill>
                  <a:schemeClr val="tx1"/>
                </a:solidFill>
              </a:rPr>
              <a:t>回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133" y="6612939"/>
            <a:ext cx="6067269" cy="83098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+mj-ea"/>
                <a:ea typeface="+mj-ea"/>
              </a:rPr>
              <a:t>会長　高橋裕子</a:t>
            </a:r>
            <a:endParaRPr lang="en-US" altLang="ja-JP" sz="16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+mj-ea"/>
                <a:ea typeface="+mj-ea"/>
              </a:rPr>
              <a:t>京都大学大学院医学研究科</a:t>
            </a:r>
            <a:endParaRPr lang="en-US" altLang="ja-JP" sz="16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+mj-ea"/>
                <a:ea typeface="+mj-ea"/>
              </a:rPr>
              <a:t>健康情報学分野　特任教授</a:t>
            </a:r>
            <a:endParaRPr lang="en-US" altLang="ja-JP" sz="1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133" y="4906212"/>
            <a:ext cx="6301986" cy="163120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2017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年（平成</a:t>
            </a:r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29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年）</a:t>
            </a:r>
            <a:endParaRPr lang="en-US" altLang="ja-JP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12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月</a:t>
            </a:r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9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日（土）～</a:t>
            </a:r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10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日（日）</a:t>
            </a:r>
            <a:endParaRPr lang="en-US" altLang="ja-JP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はぐくみセンター（奈良市保健所・教育総合センター）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en-US" altLang="ja-JP" b="1" dirty="0">
                <a:solidFill>
                  <a:schemeClr val="bg1"/>
                </a:solidFill>
                <a:latin typeface="+mj-ea"/>
                <a:ea typeface="+mj-ea"/>
              </a:rPr>
              <a:t>JR</a:t>
            </a:r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奈良駅から南へ</a:t>
            </a:r>
            <a:r>
              <a:rPr lang="en-US" altLang="ja-JP" b="1" dirty="0">
                <a:solidFill>
                  <a:schemeClr val="bg1"/>
                </a:solidFill>
                <a:latin typeface="+mj-ea"/>
                <a:ea typeface="+mj-ea"/>
              </a:rPr>
              <a:t>200</a:t>
            </a:r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メートル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80469" y="8999576"/>
            <a:ext cx="6322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後援（予定）： 厚生労働省・・文部科学省奈良県・奈良市・奈良県教育委員会・奈良市教育委員会・奈良県医師会　奈良市医師会　</a:t>
            </a:r>
            <a:r>
              <a:rPr lang="ja-JP" altLang="en-US" sz="1400" b="1" dirty="0">
                <a:solidFill>
                  <a:schemeClr val="bg1"/>
                </a:solidFill>
                <a:latin typeface="+mj-ea"/>
              </a:rPr>
              <a:t>日本禁煙科学会　</a:t>
            </a:r>
            <a:endParaRPr lang="en-US" altLang="ja-JP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80470" y="9430463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ja-JP" sz="1400" b="1" dirty="0">
              <a:solidFill>
                <a:schemeClr val="bg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944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コンテンツ プレースホルダー 18" descr="屋外, 木, 草, 放牧 が含まれている画像&#10;&#10;非常に高い精度で生成された説明">
            <a:extLst>
              <a:ext uri="{FF2B5EF4-FFF2-40B4-BE49-F238E27FC236}">
                <a16:creationId xmlns:a16="http://schemas.microsoft.com/office/drawing/2014/main" id="{A5A8DE6E-9804-48A0-A6C8-ED1BBE4A6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450"/>
            <a:ext cx="6858000" cy="995045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23133" y="900729"/>
            <a:ext cx="6309705" cy="2308324"/>
          </a:xfrm>
          <a:prstGeom prst="rect">
            <a:avLst/>
          </a:prstGeom>
          <a:solidFill>
            <a:srgbClr val="F63728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日本子ども健康科学会</a:t>
            </a:r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学術大会　</a:t>
            </a:r>
            <a:r>
              <a:rPr lang="en-US" altLang="ja-JP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</a:t>
            </a:r>
            <a:r>
              <a:rPr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奈良</a:t>
            </a:r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8150" y="2556166"/>
            <a:ext cx="6067269" cy="46165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テーマ　　　子どもをまもるネットワーク</a:t>
            </a:r>
            <a:endParaRPr lang="en-US" altLang="ja-JP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正方形/長方形 1"/>
          <p:cNvSpPr/>
          <p:nvPr/>
        </p:nvSpPr>
        <p:spPr>
          <a:xfrm rot="19794480">
            <a:off x="546728" y="322173"/>
            <a:ext cx="1302589" cy="672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第</a:t>
            </a:r>
            <a:r>
              <a:rPr kumimoji="1" lang="en-US" altLang="ja-JP" sz="2800" dirty="0">
                <a:solidFill>
                  <a:schemeClr val="tx1"/>
                </a:solidFill>
              </a:rPr>
              <a:t>19</a:t>
            </a:r>
            <a:r>
              <a:rPr kumimoji="1" lang="ja-JP" altLang="en-US" sz="2800" dirty="0">
                <a:solidFill>
                  <a:schemeClr val="tx1"/>
                </a:solidFill>
              </a:rPr>
              <a:t>回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133" y="3464089"/>
            <a:ext cx="6534868" cy="1415760"/>
          </a:xfrm>
          <a:prstGeom prst="rect">
            <a:avLst/>
          </a:prstGeom>
          <a:solidFill>
            <a:srgbClr val="CC3300">
              <a:alpha val="45098"/>
            </a:srgbClr>
          </a:solidFill>
        </p:spPr>
        <p:txBody>
          <a:bodyPr wrap="square" lIns="91429" tIns="45714" rIns="91429" bIns="45714" rtlCol="0">
            <a:sp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平成</a:t>
            </a:r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29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年</a:t>
            </a:r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12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月</a:t>
            </a:r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9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日（土）～</a:t>
            </a:r>
            <a:r>
              <a:rPr lang="en-US" altLang="ja-JP" sz="3200" b="1" dirty="0">
                <a:solidFill>
                  <a:schemeClr val="bg1"/>
                </a:solidFill>
                <a:latin typeface="+mj-ea"/>
                <a:ea typeface="+mj-ea"/>
              </a:rPr>
              <a:t>10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日（日）</a:t>
            </a:r>
            <a:endParaRPr lang="en-US" altLang="ja-JP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はぐくみセンター（奈良市保健所・教育総合センター）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en-US" altLang="ja-JP" b="1" dirty="0">
                <a:solidFill>
                  <a:schemeClr val="bg1"/>
                </a:solidFill>
                <a:latin typeface="+mj-ea"/>
                <a:ea typeface="+mj-ea"/>
              </a:rPr>
              <a:t>JR</a:t>
            </a:r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奈良駅から南へ</a:t>
            </a:r>
            <a:r>
              <a:rPr lang="en-US" altLang="ja-JP" b="1" dirty="0">
                <a:solidFill>
                  <a:schemeClr val="bg1"/>
                </a:solidFill>
                <a:latin typeface="+mj-ea"/>
                <a:ea typeface="+mj-ea"/>
              </a:rPr>
              <a:t>200</a:t>
            </a:r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メートル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大会長　高橋裕子　京都大学大学院健康情報学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80469" y="9230852"/>
            <a:ext cx="6322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後援： 厚生労働省・・文部科学省奈良県・奈良市・奈良市教育委員会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　　　・奈良県医師会　奈良市医師会　</a:t>
            </a:r>
            <a:r>
              <a:rPr lang="ja-JP" altLang="en-US" sz="1400" b="1" dirty="0">
                <a:solidFill>
                  <a:schemeClr val="bg1"/>
                </a:solidFill>
                <a:latin typeface="+mj-ea"/>
              </a:rPr>
              <a:t>日本禁煙科学会　</a:t>
            </a:r>
            <a:endParaRPr lang="en-US" altLang="ja-JP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80470" y="9430463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ja-JP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6E05E80D-5687-43F9-A7C8-2438C8B4AEB4}"/>
              </a:ext>
            </a:extLst>
          </p:cNvPr>
          <p:cNvSpPr/>
          <p:nvPr/>
        </p:nvSpPr>
        <p:spPr>
          <a:xfrm>
            <a:off x="56417" y="4930775"/>
            <a:ext cx="3178840" cy="1535127"/>
          </a:xfrm>
          <a:prstGeom prst="ellipse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bg1"/>
                </a:solidFill>
                <a:latin typeface="+mj-ea"/>
              </a:rPr>
              <a:t>シンポジウム１　</a:t>
            </a:r>
            <a:endParaRPr lang="en-US" altLang="ja-JP" sz="1100" b="1" dirty="0">
              <a:solidFill>
                <a:schemeClr val="bg1"/>
              </a:solidFill>
              <a:latin typeface="+mj-ea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+mj-ea"/>
              </a:rPr>
              <a:t>子どもを守るネットワーク～教育・医療・地域の観点から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F0174B12-13C5-4697-B76E-BFD8C8106AAE}"/>
              </a:ext>
            </a:extLst>
          </p:cNvPr>
          <p:cNvSpPr/>
          <p:nvPr/>
        </p:nvSpPr>
        <p:spPr>
          <a:xfrm>
            <a:off x="3486622" y="5024280"/>
            <a:ext cx="3288788" cy="1535127"/>
          </a:xfrm>
          <a:prstGeom prst="ellipse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2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シンポジウム２　</a:t>
            </a:r>
            <a:endParaRPr lang="en-US" altLang="ja-JP" sz="1200" b="1" dirty="0">
              <a:solidFill>
                <a:prstClr val="white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20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どんないのちも輝いている～</a:t>
            </a:r>
            <a:r>
              <a:rPr lang="ja-JP" altLang="en-US" sz="2000" b="1" dirty="0" err="1">
                <a:solidFill>
                  <a:prstClr val="white"/>
                </a:solidFill>
                <a:latin typeface="ＭＳ Ｐゴシック" panose="020B0600070205080204" pitchFamily="50" charset="-128"/>
              </a:rPr>
              <a:t>こうの</a:t>
            </a:r>
            <a:r>
              <a:rPr lang="ja-JP" altLang="en-US" sz="20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とりのゆりかご</a:t>
            </a:r>
            <a:r>
              <a:rPr lang="en-US" altLang="ja-JP" sz="20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in</a:t>
            </a:r>
            <a:r>
              <a:rPr lang="ja-JP" altLang="en-US" sz="20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関西</a:t>
            </a:r>
            <a:endParaRPr lang="en-US" altLang="ja-JP" sz="2000" b="1" dirty="0">
              <a:solidFill>
                <a:prstClr val="white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51BD8D9F-433D-47F7-9719-55CF6D62838A}"/>
              </a:ext>
            </a:extLst>
          </p:cNvPr>
          <p:cNvSpPr/>
          <p:nvPr/>
        </p:nvSpPr>
        <p:spPr>
          <a:xfrm>
            <a:off x="1687131" y="6457917"/>
            <a:ext cx="3720891" cy="1535127"/>
          </a:xfrm>
          <a:prstGeom prst="ellipse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2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シンポジウム３　</a:t>
            </a:r>
            <a:endParaRPr lang="en-US" altLang="ja-JP" sz="1200" b="1" dirty="0">
              <a:solidFill>
                <a:prstClr val="white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en-US" altLang="ja-JP" sz="20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IT</a:t>
            </a:r>
            <a:r>
              <a:rPr lang="ja-JP" altLang="en-US" sz="20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と医療　共有価値の創造と継続</a:t>
            </a:r>
          </a:p>
        </p:txBody>
      </p:sp>
    </p:spTree>
    <p:extLst>
      <p:ext uri="{BB962C8B-B14F-4D97-AF65-F5344CB8AC3E}">
        <p14:creationId xmlns:p14="http://schemas.microsoft.com/office/powerpoint/2010/main" val="108029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54237-8095-4437-AEBA-AAC18F5B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D26ABA-3985-4386-A37B-7FE1A68654EC}"/>
              </a:ext>
            </a:extLst>
          </p:cNvPr>
          <p:cNvSpPr txBox="1"/>
          <p:nvPr/>
        </p:nvSpPr>
        <p:spPr>
          <a:xfrm>
            <a:off x="319244" y="8366132"/>
            <a:ext cx="6067269" cy="83098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ja-JP" altLang="en-US" sz="1600" b="1" dirty="0">
                <a:latin typeface="+mj-ea"/>
                <a:ea typeface="+mj-ea"/>
              </a:rPr>
              <a:t>会長　高橋裕子</a:t>
            </a:r>
            <a:endParaRPr lang="en-US" altLang="ja-JP" sz="1600" b="1" dirty="0">
              <a:latin typeface="+mj-ea"/>
              <a:ea typeface="+mj-ea"/>
            </a:endParaRPr>
          </a:p>
          <a:p>
            <a:r>
              <a:rPr lang="ja-JP" altLang="en-US" sz="1600" b="1" dirty="0">
                <a:latin typeface="+mj-ea"/>
                <a:ea typeface="+mj-ea"/>
              </a:rPr>
              <a:t>京都大学大学院医学研究科</a:t>
            </a:r>
            <a:endParaRPr lang="en-US" altLang="ja-JP" sz="1600" b="1" dirty="0">
              <a:latin typeface="+mj-ea"/>
              <a:ea typeface="+mj-ea"/>
            </a:endParaRPr>
          </a:p>
          <a:p>
            <a:r>
              <a:rPr lang="ja-JP" altLang="en-US" sz="1600" b="1" dirty="0">
                <a:latin typeface="+mj-ea"/>
                <a:ea typeface="+mj-ea"/>
              </a:rPr>
              <a:t>健康情報学分野　特任教授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01362C-F49F-43E2-BC9A-B38A8DC2B0E7}"/>
              </a:ext>
            </a:extLst>
          </p:cNvPr>
          <p:cNvSpPr txBox="1"/>
          <p:nvPr/>
        </p:nvSpPr>
        <p:spPr>
          <a:xfrm>
            <a:off x="306167" y="3445377"/>
            <a:ext cx="6301986" cy="113876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ja-JP" altLang="en-US" sz="3200" b="1" dirty="0">
                <a:latin typeface="+mj-ea"/>
                <a:ea typeface="+mj-ea"/>
              </a:rPr>
              <a:t>平成</a:t>
            </a:r>
            <a:r>
              <a:rPr lang="en-US" altLang="ja-JP" sz="3200" b="1" dirty="0">
                <a:latin typeface="+mj-ea"/>
                <a:ea typeface="+mj-ea"/>
              </a:rPr>
              <a:t>29</a:t>
            </a:r>
            <a:r>
              <a:rPr lang="ja-JP" altLang="en-US" sz="3200" b="1" dirty="0">
                <a:latin typeface="+mj-ea"/>
                <a:ea typeface="+mj-ea"/>
              </a:rPr>
              <a:t>年</a:t>
            </a:r>
            <a:r>
              <a:rPr lang="en-US" altLang="ja-JP" sz="3200" b="1" dirty="0">
                <a:latin typeface="+mj-ea"/>
                <a:ea typeface="+mj-ea"/>
              </a:rPr>
              <a:t>12</a:t>
            </a:r>
            <a:r>
              <a:rPr lang="ja-JP" altLang="en-US" sz="3200" b="1" dirty="0">
                <a:latin typeface="+mj-ea"/>
                <a:ea typeface="+mj-ea"/>
              </a:rPr>
              <a:t>月</a:t>
            </a:r>
            <a:r>
              <a:rPr lang="en-US" altLang="ja-JP" sz="3200" b="1" dirty="0">
                <a:latin typeface="+mj-ea"/>
                <a:ea typeface="+mj-ea"/>
              </a:rPr>
              <a:t>9</a:t>
            </a:r>
            <a:r>
              <a:rPr lang="ja-JP" altLang="en-US" sz="3200" b="1" dirty="0">
                <a:latin typeface="+mj-ea"/>
                <a:ea typeface="+mj-ea"/>
              </a:rPr>
              <a:t>日（土）～</a:t>
            </a:r>
            <a:r>
              <a:rPr lang="en-US" altLang="ja-JP" sz="3200" b="1" dirty="0">
                <a:latin typeface="+mj-ea"/>
                <a:ea typeface="+mj-ea"/>
              </a:rPr>
              <a:t>10</a:t>
            </a:r>
            <a:r>
              <a:rPr lang="ja-JP" altLang="en-US" sz="3200" b="1" dirty="0">
                <a:latin typeface="+mj-ea"/>
                <a:ea typeface="+mj-ea"/>
              </a:rPr>
              <a:t>日（日）</a:t>
            </a:r>
            <a:endParaRPr lang="en-US" altLang="ja-JP" sz="3200" b="1" dirty="0">
              <a:latin typeface="+mj-ea"/>
              <a:ea typeface="+mj-ea"/>
            </a:endParaRPr>
          </a:p>
          <a:p>
            <a:r>
              <a:rPr lang="ja-JP" altLang="en-US" b="1" dirty="0">
                <a:latin typeface="+mj-ea"/>
                <a:ea typeface="+mj-ea"/>
              </a:rPr>
              <a:t>はぐくみセンター（奈良市保健所・教育総合センター）</a:t>
            </a:r>
            <a:endParaRPr lang="en-US" altLang="ja-JP" b="1" dirty="0">
              <a:latin typeface="+mj-ea"/>
              <a:ea typeface="+mj-ea"/>
            </a:endParaRPr>
          </a:p>
          <a:p>
            <a:r>
              <a:rPr lang="en-US" altLang="ja-JP" b="1" dirty="0">
                <a:latin typeface="+mj-ea"/>
                <a:ea typeface="+mj-ea"/>
              </a:rPr>
              <a:t>JR</a:t>
            </a:r>
            <a:r>
              <a:rPr lang="ja-JP" altLang="en-US" b="1" dirty="0">
                <a:latin typeface="+mj-ea"/>
                <a:ea typeface="+mj-ea"/>
              </a:rPr>
              <a:t>奈良駅から南へ</a:t>
            </a:r>
            <a:r>
              <a:rPr lang="en-US" altLang="ja-JP" b="1" dirty="0">
                <a:latin typeface="+mj-ea"/>
                <a:ea typeface="+mj-ea"/>
              </a:rPr>
              <a:t>200</a:t>
            </a:r>
            <a:r>
              <a:rPr lang="ja-JP" altLang="en-US" b="1" dirty="0">
                <a:latin typeface="+mj-ea"/>
                <a:ea typeface="+mj-ea"/>
              </a:rPr>
              <a:t>メートル</a:t>
            </a:r>
            <a:endParaRPr lang="en-US" altLang="ja-JP" b="1" dirty="0">
              <a:latin typeface="+mj-ea"/>
              <a:ea typeface="+mj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7201A1-9ECB-44FB-B9A7-317643935560}"/>
              </a:ext>
            </a:extLst>
          </p:cNvPr>
          <p:cNvSpPr/>
          <p:nvPr/>
        </p:nvSpPr>
        <p:spPr>
          <a:xfrm>
            <a:off x="372016" y="9412296"/>
            <a:ext cx="6322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後援： 厚生労働省・・文部科学省奈良県・奈良市・奈良市教育委員会・奈良県医師会　奈良市医師会　</a:t>
            </a:r>
            <a:endParaRPr lang="en-US" altLang="ja-JP" sz="1000" dirty="0"/>
          </a:p>
          <a:p>
            <a:r>
              <a:rPr lang="ja-JP" altLang="en-US" sz="1000" b="1" dirty="0">
                <a:latin typeface="+mj-ea"/>
              </a:rPr>
              <a:t>　　　　　日本禁煙科学会　</a:t>
            </a:r>
            <a:endParaRPr lang="en-US" altLang="ja-JP" sz="1000" b="1" dirty="0">
              <a:latin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4BC029-7034-44B6-89FF-72BDB4D2B20A}"/>
              </a:ext>
            </a:extLst>
          </p:cNvPr>
          <p:cNvSpPr txBox="1"/>
          <p:nvPr/>
        </p:nvSpPr>
        <p:spPr>
          <a:xfrm>
            <a:off x="1251918" y="4799317"/>
            <a:ext cx="5789833" cy="323164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ja-JP" altLang="en-US" sz="1200" b="1" dirty="0">
                <a:latin typeface="+mj-ea"/>
                <a:ea typeface="+mj-ea"/>
              </a:rPr>
              <a:t>シンポジウム１　</a:t>
            </a:r>
            <a:endParaRPr lang="en-US" altLang="ja-JP" sz="1200" b="1" dirty="0">
              <a:latin typeface="+mj-ea"/>
              <a:ea typeface="+mj-ea"/>
            </a:endParaRPr>
          </a:p>
          <a:p>
            <a:r>
              <a:rPr lang="ja-JP" altLang="en-US" sz="2000" b="1" dirty="0">
                <a:latin typeface="+mj-ea"/>
                <a:ea typeface="+mj-ea"/>
              </a:rPr>
              <a:t>子どもを守るネットワーク</a:t>
            </a:r>
            <a:endParaRPr lang="en-US" altLang="ja-JP" sz="2000" b="1" dirty="0">
              <a:latin typeface="+mj-ea"/>
              <a:ea typeface="+mj-ea"/>
            </a:endParaRPr>
          </a:p>
          <a:p>
            <a:r>
              <a:rPr lang="ja-JP" altLang="en-US" sz="2000" b="1" dirty="0">
                <a:latin typeface="+mj-ea"/>
                <a:ea typeface="+mj-ea"/>
              </a:rPr>
              <a:t>　～教育・医療・地域の観点から</a:t>
            </a:r>
          </a:p>
          <a:p>
            <a:endParaRPr lang="en-US" altLang="ja-JP" sz="1200" b="1" dirty="0">
              <a:latin typeface="+mj-ea"/>
              <a:ea typeface="+mj-ea"/>
            </a:endParaRPr>
          </a:p>
          <a:p>
            <a:r>
              <a:rPr lang="ja-JP" altLang="en-US" sz="1200" b="1" dirty="0">
                <a:latin typeface="+mj-ea"/>
                <a:ea typeface="+mj-ea"/>
              </a:rPr>
              <a:t>シンポジウム２　</a:t>
            </a:r>
            <a:endParaRPr lang="en-US" altLang="ja-JP" sz="1200" b="1" dirty="0">
              <a:latin typeface="+mj-ea"/>
              <a:ea typeface="+mj-ea"/>
            </a:endParaRPr>
          </a:p>
          <a:p>
            <a:r>
              <a:rPr lang="ja-JP" altLang="en-US" sz="2000" b="1" dirty="0">
                <a:latin typeface="+mj-ea"/>
                <a:ea typeface="+mj-ea"/>
              </a:rPr>
              <a:t>どんないのちも輝いている</a:t>
            </a:r>
            <a:endParaRPr lang="en-US" altLang="ja-JP" sz="2000" b="1" dirty="0">
              <a:latin typeface="+mj-ea"/>
              <a:ea typeface="+mj-ea"/>
            </a:endParaRPr>
          </a:p>
          <a:p>
            <a:r>
              <a:rPr lang="ja-JP" altLang="en-US" sz="2000" b="1" dirty="0">
                <a:latin typeface="+mj-ea"/>
                <a:ea typeface="+mj-ea"/>
              </a:rPr>
              <a:t>　～</a:t>
            </a:r>
            <a:r>
              <a:rPr lang="ja-JP" altLang="en-US" sz="2000" b="1" dirty="0" err="1">
                <a:latin typeface="+mj-ea"/>
                <a:ea typeface="+mj-ea"/>
              </a:rPr>
              <a:t>こうの</a:t>
            </a:r>
            <a:r>
              <a:rPr lang="ja-JP" altLang="en-US" sz="2000" b="1" dirty="0">
                <a:latin typeface="+mj-ea"/>
                <a:ea typeface="+mj-ea"/>
              </a:rPr>
              <a:t>とりのゆりかご</a:t>
            </a:r>
            <a:r>
              <a:rPr lang="en-US" altLang="ja-JP" sz="2000" b="1" dirty="0">
                <a:latin typeface="+mj-ea"/>
                <a:ea typeface="+mj-ea"/>
              </a:rPr>
              <a:t>in</a:t>
            </a:r>
            <a:r>
              <a:rPr lang="ja-JP" altLang="en-US" sz="2000" b="1" dirty="0">
                <a:latin typeface="+mj-ea"/>
                <a:ea typeface="+mj-ea"/>
              </a:rPr>
              <a:t>関西</a:t>
            </a:r>
            <a:endParaRPr lang="en-US" altLang="ja-JP" sz="2000" b="1" dirty="0">
              <a:latin typeface="+mj-ea"/>
              <a:ea typeface="+mj-ea"/>
            </a:endParaRPr>
          </a:p>
          <a:p>
            <a:endParaRPr lang="en-US" altLang="ja-JP" sz="1600" b="1" dirty="0">
              <a:latin typeface="+mj-ea"/>
              <a:ea typeface="+mj-ea"/>
            </a:endParaRPr>
          </a:p>
          <a:p>
            <a:r>
              <a:rPr lang="ja-JP" altLang="en-US" sz="1200" b="1" dirty="0">
                <a:latin typeface="+mj-ea"/>
                <a:ea typeface="+mj-ea"/>
              </a:rPr>
              <a:t>シンポジウム３　</a:t>
            </a:r>
            <a:endParaRPr lang="en-US" altLang="ja-JP" sz="1200" b="1" dirty="0">
              <a:latin typeface="+mj-ea"/>
              <a:ea typeface="+mj-ea"/>
            </a:endParaRPr>
          </a:p>
          <a:p>
            <a:r>
              <a:rPr lang="en-US" altLang="ja-JP" sz="2000" b="1" dirty="0">
                <a:latin typeface="+mj-ea"/>
                <a:ea typeface="+mj-ea"/>
              </a:rPr>
              <a:t>IT</a:t>
            </a:r>
            <a:r>
              <a:rPr lang="ja-JP" altLang="en-US" sz="2000" b="1" dirty="0">
                <a:latin typeface="+mj-ea"/>
                <a:ea typeface="+mj-ea"/>
              </a:rPr>
              <a:t>と医療　共有価値の創造と継続</a:t>
            </a:r>
          </a:p>
          <a:p>
            <a:endParaRPr lang="en-US" altLang="ja-JP" sz="1200" b="1" dirty="0">
              <a:latin typeface="+mj-ea"/>
              <a:ea typeface="+mj-ea"/>
            </a:endParaRPr>
          </a:p>
          <a:p>
            <a:r>
              <a:rPr lang="ja-JP" altLang="en-US" sz="1200" b="1" dirty="0">
                <a:latin typeface="+mj-ea"/>
                <a:ea typeface="+mj-ea"/>
              </a:rPr>
              <a:t>シンポジウム４　</a:t>
            </a:r>
            <a:endParaRPr lang="en-US" altLang="ja-JP" sz="1200" b="1" dirty="0">
              <a:latin typeface="+mj-ea"/>
              <a:ea typeface="+mj-ea"/>
            </a:endParaRPr>
          </a:p>
          <a:p>
            <a:r>
              <a:rPr lang="ja-JP" altLang="en-US" sz="1600" b="1" dirty="0">
                <a:latin typeface="+mj-ea"/>
                <a:ea typeface="+mj-ea"/>
              </a:rPr>
              <a:t>日本子ども健康科学会のありかたと展望</a:t>
            </a:r>
            <a:endParaRPr lang="en-US" altLang="ja-JP" sz="1600" b="1" dirty="0">
              <a:latin typeface="+mj-ea"/>
              <a:ea typeface="+mj-ea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5DA9008-9424-4B5C-B71C-ADCFBC01BCF9}"/>
              </a:ext>
            </a:extLst>
          </p:cNvPr>
          <p:cNvGrpSpPr/>
          <p:nvPr/>
        </p:nvGrpSpPr>
        <p:grpSpPr>
          <a:xfrm>
            <a:off x="278006" y="1072891"/>
            <a:ext cx="6490233" cy="2308324"/>
            <a:chOff x="323133" y="1193541"/>
            <a:chExt cx="6490233" cy="2308324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B796D65-D7FF-4AD4-A5BA-388896F77635}"/>
                </a:ext>
              </a:extLst>
            </p:cNvPr>
            <p:cNvSpPr/>
            <p:nvPr/>
          </p:nvSpPr>
          <p:spPr>
            <a:xfrm>
              <a:off x="323133" y="1193541"/>
              <a:ext cx="6309705" cy="2308324"/>
            </a:xfrm>
            <a:prstGeom prst="rect">
              <a:avLst/>
            </a:prstGeom>
            <a:solidFill>
              <a:srgbClr val="F63728"/>
            </a:solidFill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4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日本子ども健康科学会</a:t>
              </a:r>
              <a:endParaRPr lang="en-US" altLang="ja-JP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4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学術大会　</a:t>
              </a:r>
              <a:r>
                <a:rPr lang="en-US" altLang="ja-JP" sz="4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in </a:t>
              </a:r>
              <a:r>
                <a:rPr lang="ja-JP" altLang="en-US" sz="4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奈良</a:t>
              </a:r>
              <a:endParaRPr lang="en-US" altLang="ja-JP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lang="en-US" altLang="ja-JP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2CB1D4B-157B-4A7D-9FAE-C831B58429AA}"/>
                </a:ext>
              </a:extLst>
            </p:cNvPr>
            <p:cNvSpPr txBox="1"/>
            <p:nvPr/>
          </p:nvSpPr>
          <p:spPr>
            <a:xfrm>
              <a:off x="746097" y="2888907"/>
              <a:ext cx="6067269" cy="461653"/>
            </a:xfrm>
            <a:prstGeom prst="rect">
              <a:avLst/>
            </a:prstGeom>
            <a:noFill/>
          </p:spPr>
          <p:txBody>
            <a:bodyPr wrap="square" lIns="91429" tIns="45714" rIns="91429" bIns="45714" rtlCol="0">
              <a:spAutoFit/>
            </a:bodyPr>
            <a:lstStyle/>
            <a:p>
              <a:r>
                <a:rPr lang="ja-JP" altLang="en-US" sz="2400" b="1" dirty="0">
                  <a:solidFill>
                    <a:schemeClr val="bg1"/>
                  </a:solidFill>
                  <a:latin typeface="+mj-ea"/>
                  <a:ea typeface="+mj-ea"/>
                </a:rPr>
                <a:t>テーマ　　　子どもをまもるネットワーク</a:t>
              </a:r>
              <a:endParaRPr lang="en-US" altLang="ja-JP" sz="24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E5C694B-6267-4251-8C33-1B4AE170E9D2}"/>
              </a:ext>
            </a:extLst>
          </p:cNvPr>
          <p:cNvSpPr/>
          <p:nvPr/>
        </p:nvSpPr>
        <p:spPr>
          <a:xfrm rot="19794480">
            <a:off x="546728" y="322173"/>
            <a:ext cx="1302589" cy="672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第</a:t>
            </a:r>
            <a:r>
              <a:rPr kumimoji="1" lang="en-US" altLang="ja-JP" sz="2800" dirty="0">
                <a:solidFill>
                  <a:schemeClr val="tx1"/>
                </a:solidFill>
              </a:rPr>
              <a:t>19</a:t>
            </a:r>
            <a:r>
              <a:rPr kumimoji="1" lang="ja-JP" altLang="en-US" sz="2800" dirty="0">
                <a:solidFill>
                  <a:schemeClr val="tx1"/>
                </a:solidFill>
              </a:rPr>
              <a:t>回</a:t>
            </a:r>
          </a:p>
        </p:txBody>
      </p:sp>
    </p:spTree>
    <p:extLst>
      <p:ext uri="{BB962C8B-B14F-4D97-AF65-F5344CB8AC3E}">
        <p14:creationId xmlns:p14="http://schemas.microsoft.com/office/powerpoint/2010/main" val="85226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362</Words>
  <Application>Microsoft Office PowerPoint</Application>
  <PresentationFormat>A4 210 x 297 mm</PresentationFormat>
  <Paragraphs>53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三浦秀史</dc:creator>
  <cp:lastModifiedBy>保田 加代子</cp:lastModifiedBy>
  <cp:revision>31</cp:revision>
  <cp:lastPrinted>2017-03-16T07:12:09Z</cp:lastPrinted>
  <dcterms:created xsi:type="dcterms:W3CDTF">2015-02-07T14:59:21Z</dcterms:created>
  <dcterms:modified xsi:type="dcterms:W3CDTF">2023-10-31T03:46:09Z</dcterms:modified>
</cp:coreProperties>
</file>